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Gill Sans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jtadv132PMuCxXjuyZCBYmbmUp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GillSans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/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" type="subTitle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16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1" type="ftr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2" type="sldNum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" name="Google Shape;20;p16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5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" type="body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p25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6"/>
          <p:cNvSpPr txBox="1"/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" type="body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6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6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5" name="Google Shape;95;p26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17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" type="body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8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18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/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" type="body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2" type="body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2" name="Google Shape;42;p19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/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" type="body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0"/>
          <p:cNvSpPr txBox="1"/>
          <p:nvPr>
            <p:ph idx="2" type="body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3" type="body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0"/>
          <p:cNvSpPr txBox="1"/>
          <p:nvPr>
            <p:ph idx="4" type="body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20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Google Shape;58;p2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" type="body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2" type="body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23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23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24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24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4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24"/>
          <p:cNvSpPr txBox="1"/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/>
          <p:nvPr>
            <p:ph idx="2" type="pic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7" name="Google Shape;77;p24"/>
          <p:cNvSpPr txBox="1"/>
          <p:nvPr>
            <p:ph idx="1" type="body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24"/>
          <p:cNvSpPr txBox="1"/>
          <p:nvPr>
            <p:ph idx="10" type="dt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1" type="ftr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24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" name="Google Shape;7;p15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5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5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5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eb.cs.ucdavis.edu/~amenta/w10/writingman.pd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7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journals.plos.org/ploscompbiol/article?id=10.1371/journal.pcbi.1003833#s9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10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1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/>
          <p:nvPr/>
        </p:nvSpPr>
        <p:spPr>
          <a:xfrm>
            <a:off x="2" y="0"/>
            <a:ext cx="12191695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 amt="50000"/>
          </a:blip>
          <a:srcRect b="7714" l="0" r="-1" t="12777"/>
          <a:stretch/>
        </p:blipFill>
        <p:spPr>
          <a:xfrm>
            <a:off x="20" y="-3"/>
            <a:ext cx="12191979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>
                  <a:alpha val="8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Google Shape;103;p1"/>
          <p:cNvSpPr txBox="1"/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</a:pPr>
            <a:r>
              <a:rPr lang="en-US"/>
              <a:t>THESIS WRITE-UPS: </a:t>
            </a:r>
            <a:br>
              <a:rPr lang="en-US"/>
            </a:br>
            <a:r>
              <a:rPr lang="en-US"/>
              <a:t>DOS AND DON’TS</a:t>
            </a:r>
            <a:endParaRPr/>
          </a:p>
        </p:txBody>
      </p:sp>
      <p:sp>
        <p:nvSpPr>
          <p:cNvPr id="104" name="Google Shape;104;p1"/>
          <p:cNvSpPr txBox="1"/>
          <p:nvPr>
            <p:ph idx="1" type="subTitle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DR. JOAQUIN CARRASCO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READER IN CONTROL SYSTEMS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THE UNIVERSITY OF MANCHESTER</a:t>
            </a:r>
            <a:endParaRPr/>
          </a:p>
        </p:txBody>
      </p:sp>
      <p:cxnSp>
        <p:nvCxnSpPr>
          <p:cNvPr id="105" name="Google Shape;105;p1"/>
          <p:cNvCxnSpPr/>
          <p:nvPr/>
        </p:nvCxnSpPr>
        <p:spPr>
          <a:xfrm>
            <a:off x="2417780" y="3528543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6" name="Google Shape;106;p1"/>
          <p:cNvPicPr preferRelativeResize="0"/>
          <p:nvPr/>
        </p:nvPicPr>
        <p:blipFill rotWithShape="1">
          <a:blip r:embed="rId4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/>
          <p:nvPr>
            <p:ph type="title"/>
          </p:nvPr>
        </p:nvSpPr>
        <p:spPr>
          <a:xfrm>
            <a:off x="1143000" y="1181100"/>
            <a:ext cx="9238729" cy="1916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WRITING MATHS</a:t>
            </a:r>
            <a:endParaRPr/>
          </a:p>
        </p:txBody>
      </p:sp>
      <p:sp>
        <p:nvSpPr>
          <p:cNvPr id="215" name="Google Shape;215;p10"/>
          <p:cNvSpPr txBox="1"/>
          <p:nvPr/>
        </p:nvSpPr>
        <p:spPr>
          <a:xfrm>
            <a:off x="2001795" y="2187146"/>
            <a:ext cx="824195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Learn about good practice to write maths</a:t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Don’t include equations as though they were figures. They are not!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 good flow is always appreciated by the reader.</a:t>
            </a:r>
            <a:endParaRPr/>
          </a:p>
          <a:p>
            <a:pPr indent="-82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2051223" y="5004483"/>
            <a:ext cx="64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https://web.cs.ucdavis.edu/~amenta/w10/writingman.pdf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http://www.kevinhouston.net/pdf/htwm.pdf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11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11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4" name="Google Shape;224;p11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5" name="Google Shape;225;p11"/>
          <p:cNvSpPr/>
          <p:nvPr/>
        </p:nvSpPr>
        <p:spPr>
          <a:xfrm>
            <a:off x="2" y="0"/>
            <a:ext cx="12191695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7" name="Google Shape;227;p11"/>
          <p:cNvSpPr txBox="1"/>
          <p:nvPr>
            <p:ph type="title"/>
          </p:nvPr>
        </p:nvSpPr>
        <p:spPr>
          <a:xfrm>
            <a:off x="659301" y="1474969"/>
            <a:ext cx="2823919" cy="18687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en-US" sz="3600"/>
              <a:t>WRITING MATHS</a:t>
            </a:r>
            <a:endParaRPr/>
          </a:p>
        </p:txBody>
      </p:sp>
      <p:cxnSp>
        <p:nvCxnSpPr>
          <p:cNvPr id="228" name="Google Shape;228;p11"/>
          <p:cNvCxnSpPr/>
          <p:nvPr/>
        </p:nvCxnSpPr>
        <p:spPr>
          <a:xfrm>
            <a:off x="659301" y="3528543"/>
            <a:ext cx="2823919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29" name="Google Shape;229;p11"/>
          <p:cNvGrpSpPr/>
          <p:nvPr/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30" name="Google Shape;230;p11"/>
            <p:cNvSpPr/>
            <p:nvPr/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32" name="Google Shape;232;p11"/>
          <p:cNvSpPr/>
          <p:nvPr/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Graphical user interface, text, application&#10;&#10;Description automatically generated" id="233" name="Google Shape;23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9024" y="1116345"/>
            <a:ext cx="6081618" cy="3866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1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/>
          <p:nvPr>
            <p:ph type="title"/>
          </p:nvPr>
        </p:nvSpPr>
        <p:spPr>
          <a:xfrm>
            <a:off x="1143000" y="1181100"/>
            <a:ext cx="9238729" cy="1916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WRITING FIGURES</a:t>
            </a:r>
            <a:endParaRPr/>
          </a:p>
        </p:txBody>
      </p:sp>
      <p:sp>
        <p:nvSpPr>
          <p:cNvPr id="241" name="Google Shape;241;p12"/>
          <p:cNvSpPr txBox="1"/>
          <p:nvPr/>
        </p:nvSpPr>
        <p:spPr>
          <a:xfrm>
            <a:off x="2001795" y="1897586"/>
            <a:ext cx="8241956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If after 5 seconds, the reader does not understand a figure, they will never understand the figure.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Use figures in the same style as provided in the literature.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Don’t use figures without a clear message for the reader. Message trumps beauty.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2" name="Google Shape;242;p12"/>
          <p:cNvSpPr txBox="1"/>
          <p:nvPr/>
        </p:nvSpPr>
        <p:spPr>
          <a:xfrm>
            <a:off x="1384760" y="5492234"/>
            <a:ext cx="87552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https://journals.plos.org/ploscompbiol/article?id=10.1371/journal.pcbi.1003833#s9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https://www.edwardtufte.com/tufte/books_vdqi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13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13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0" name="Google Shape;250;p13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1" name="Google Shape;251;p13"/>
          <p:cNvSpPr/>
          <p:nvPr/>
        </p:nvSpPr>
        <p:spPr>
          <a:xfrm>
            <a:off x="2" y="0"/>
            <a:ext cx="12191695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3" name="Google Shape;253;p13"/>
          <p:cNvSpPr txBox="1"/>
          <p:nvPr>
            <p:ph type="title"/>
          </p:nvPr>
        </p:nvSpPr>
        <p:spPr>
          <a:xfrm>
            <a:off x="659301" y="1474969"/>
            <a:ext cx="2823919" cy="18687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en-US" sz="3600"/>
              <a:t>WRITING FIGURES</a:t>
            </a:r>
            <a:endParaRPr/>
          </a:p>
        </p:txBody>
      </p:sp>
      <p:cxnSp>
        <p:nvCxnSpPr>
          <p:cNvPr id="254" name="Google Shape;254;p13"/>
          <p:cNvCxnSpPr/>
          <p:nvPr/>
        </p:nvCxnSpPr>
        <p:spPr>
          <a:xfrm>
            <a:off x="659301" y="3528543"/>
            <a:ext cx="2823919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55" name="Google Shape;255;p13"/>
          <p:cNvGrpSpPr/>
          <p:nvPr/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56" name="Google Shape;256;p13"/>
            <p:cNvSpPr/>
            <p:nvPr/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58" name="Google Shape;258;p13"/>
          <p:cNvSpPr/>
          <p:nvPr/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59" name="Google Shape;25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8374" y="1249823"/>
            <a:ext cx="6282919" cy="359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3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3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7" name="Google Shape;267;p14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Google Shape;268;p14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9" name="Google Shape;269;p14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0" name="Google Shape;270;p14"/>
          <p:cNvSpPr/>
          <p:nvPr/>
        </p:nvSpPr>
        <p:spPr>
          <a:xfrm>
            <a:off x="2" y="0"/>
            <a:ext cx="12191695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2" name="Google Shape;272;p14"/>
          <p:cNvSpPr txBox="1"/>
          <p:nvPr>
            <p:ph type="title"/>
          </p:nvPr>
        </p:nvSpPr>
        <p:spPr>
          <a:xfrm>
            <a:off x="661251" y="1474970"/>
            <a:ext cx="2821967" cy="31449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CONFUSION, INSECURITY, PANIC, FEAR,…</a:t>
            </a:r>
            <a:endParaRPr/>
          </a:p>
        </p:txBody>
      </p:sp>
      <p:grpSp>
        <p:nvGrpSpPr>
          <p:cNvPr id="273" name="Google Shape;273;p14"/>
          <p:cNvGrpSpPr/>
          <p:nvPr/>
        </p:nvGrpSpPr>
        <p:grpSpPr>
          <a:xfrm>
            <a:off x="3979388" y="482170"/>
            <a:ext cx="7560115" cy="5149101"/>
            <a:chOff x="7463258" y="583365"/>
            <a:chExt cx="7560115" cy="5181928"/>
          </a:xfrm>
        </p:grpSpPr>
        <p:sp>
          <p:nvSpPr>
            <p:cNvPr id="274" name="Google Shape;274;p14"/>
            <p:cNvSpPr/>
            <p:nvPr/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descr="Diagram&#10;&#10;Description automatically generated" id="276" name="Google Shape;27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5643" y="1181008"/>
            <a:ext cx="6811724" cy="377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4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14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2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2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2"/>
          <p:cNvSpPr/>
          <p:nvPr/>
        </p:nvSpPr>
        <p:spPr>
          <a:xfrm>
            <a:off x="2" y="0"/>
            <a:ext cx="12191695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Google Shape;118;p2"/>
          <p:cNvSpPr txBox="1"/>
          <p:nvPr>
            <p:ph type="title"/>
          </p:nvPr>
        </p:nvSpPr>
        <p:spPr>
          <a:xfrm>
            <a:off x="659301" y="1474969"/>
            <a:ext cx="2823919" cy="18687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en-US" sz="3600"/>
              <a:t>DOING VS WRITING</a:t>
            </a:r>
            <a:endParaRPr/>
          </a:p>
        </p:txBody>
      </p:sp>
      <p:cxnSp>
        <p:nvCxnSpPr>
          <p:cNvPr id="119" name="Google Shape;119;p2"/>
          <p:cNvCxnSpPr/>
          <p:nvPr/>
        </p:nvCxnSpPr>
        <p:spPr>
          <a:xfrm>
            <a:off x="659301" y="3528543"/>
            <a:ext cx="2823919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0" name="Google Shape;120;p2"/>
          <p:cNvGrpSpPr/>
          <p:nvPr/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21" name="Google Shape;121;p2"/>
            <p:cNvSpPr/>
            <p:nvPr/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23" name="Google Shape;123;p2"/>
          <p:cNvSpPr/>
          <p:nvPr/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hart, pie chart&#10;&#10;Description automatically generated" id="124" name="Google Shape;12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487" y="1289890"/>
            <a:ext cx="6599365" cy="357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2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2"/>
          <p:cNvSpPr txBox="1"/>
          <p:nvPr/>
        </p:nvSpPr>
        <p:spPr>
          <a:xfrm>
            <a:off x="2001795" y="1948610"/>
            <a:ext cx="8241956" cy="127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71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/>
          <p:nvPr>
            <p:ph type="title"/>
          </p:nvPr>
        </p:nvSpPr>
        <p:spPr>
          <a:xfrm>
            <a:off x="1143001" y="1181100"/>
            <a:ext cx="9631016" cy="1916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BE READY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2001795" y="1948610"/>
            <a:ext cx="8241956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“Give me </a:t>
            </a:r>
            <a:r>
              <a:rPr b="1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six hours to chop down a tree </a:t>
            </a: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and I will spend the </a:t>
            </a:r>
            <a:r>
              <a:rPr b="1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first four</a:t>
            </a: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 sharpening the ax.” 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Use some planning tool, e.g. Trello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Set deadlines!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Don’t start writing without USP</a:t>
            </a:r>
            <a:endParaRPr/>
          </a:p>
          <a:p>
            <a:pPr indent="-57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7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4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" name="Google Shape;141;p4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4"/>
          <p:cNvSpPr/>
          <p:nvPr/>
        </p:nvSpPr>
        <p:spPr>
          <a:xfrm>
            <a:off x="2" y="0"/>
            <a:ext cx="12191695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Google Shape;144;p4"/>
          <p:cNvSpPr txBox="1"/>
          <p:nvPr>
            <p:ph type="title"/>
          </p:nvPr>
        </p:nvSpPr>
        <p:spPr>
          <a:xfrm>
            <a:off x="659301" y="1474969"/>
            <a:ext cx="2823919" cy="18687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en-US" sz="3600"/>
              <a:t>TIMING</a:t>
            </a:r>
            <a:endParaRPr/>
          </a:p>
        </p:txBody>
      </p:sp>
      <p:cxnSp>
        <p:nvCxnSpPr>
          <p:cNvPr id="145" name="Google Shape;145;p4"/>
          <p:cNvCxnSpPr/>
          <p:nvPr/>
        </p:nvCxnSpPr>
        <p:spPr>
          <a:xfrm>
            <a:off x="659301" y="3528543"/>
            <a:ext cx="2823919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6" name="Google Shape;146;p4"/>
          <p:cNvGrpSpPr/>
          <p:nvPr/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47" name="Google Shape;147;p4"/>
            <p:cNvSpPr/>
            <p:nvPr/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49" name="Google Shape;149;p4"/>
          <p:cNvSpPr/>
          <p:nvPr/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0" name="Google Shape;15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8373" y="1478700"/>
            <a:ext cx="6282918" cy="3141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4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/>
          <p:nvPr>
            <p:ph type="title"/>
          </p:nvPr>
        </p:nvSpPr>
        <p:spPr>
          <a:xfrm>
            <a:off x="1143000" y="1181100"/>
            <a:ext cx="9238729" cy="1916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FIRST STEP</a:t>
            </a:r>
            <a:endParaRPr/>
          </a:p>
        </p:txBody>
      </p:sp>
      <p:sp>
        <p:nvSpPr>
          <p:cNvPr id="158" name="Google Shape;158;p5"/>
          <p:cNvSpPr txBox="1"/>
          <p:nvPr/>
        </p:nvSpPr>
        <p:spPr>
          <a:xfrm>
            <a:off x="2001795" y="2187146"/>
            <a:ext cx="8241956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Table of contents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Easy bit: your research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Difficult bit: Introduction and Conclusions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As an examiner, first parts to read are introduction and conclusions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Don’t write them on a rush!</a:t>
            </a:r>
            <a:endParaRPr/>
          </a:p>
          <a:p>
            <a:pPr indent="-82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/>
          <p:nvPr>
            <p:ph type="title"/>
          </p:nvPr>
        </p:nvSpPr>
        <p:spPr>
          <a:xfrm>
            <a:off x="1143001" y="1181100"/>
            <a:ext cx="9631016" cy="1916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STYLE</a:t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2001795" y="1948610"/>
            <a:ext cx="824195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 first thing a reader will see is the style.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Consider carefully the style of your thesis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Whatever editor you use, make it look as professional as possible.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Don’t mess up with different styles. Get one, use one. 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755374" y="5492234"/>
            <a:ext cx="93392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https://www.thesis-editor.co.uk/blog/post/formatting-friday-1-the-importance-of-proper-formatting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7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3" name="Google Shape;173;p7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4" name="Google Shape;174;p7"/>
          <p:cNvSpPr/>
          <p:nvPr/>
        </p:nvSpPr>
        <p:spPr>
          <a:xfrm>
            <a:off x="2" y="0"/>
            <a:ext cx="12191695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6" name="Google Shape;176;p7"/>
          <p:cNvSpPr txBox="1"/>
          <p:nvPr>
            <p:ph type="title"/>
          </p:nvPr>
        </p:nvSpPr>
        <p:spPr>
          <a:xfrm>
            <a:off x="659301" y="1474969"/>
            <a:ext cx="2823919" cy="18687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en-US" sz="3600"/>
              <a:t>WRITING IS DIFFICULT</a:t>
            </a:r>
            <a:endParaRPr/>
          </a:p>
        </p:txBody>
      </p:sp>
      <p:cxnSp>
        <p:nvCxnSpPr>
          <p:cNvPr id="177" name="Google Shape;177;p7"/>
          <p:cNvCxnSpPr/>
          <p:nvPr/>
        </p:nvCxnSpPr>
        <p:spPr>
          <a:xfrm>
            <a:off x="659301" y="3528543"/>
            <a:ext cx="2823919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8" name="Google Shape;178;p7"/>
          <p:cNvGrpSpPr/>
          <p:nvPr/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79" name="Google Shape;179;p7"/>
            <p:cNvSpPr/>
            <p:nvPr/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81" name="Google Shape;181;p7"/>
          <p:cNvSpPr/>
          <p:nvPr/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A picture containing text&#10;&#10;Description automatically generated" id="182" name="Google Shape;18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8374" y="1690750"/>
            <a:ext cx="6282919" cy="271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7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/>
          <p:nvPr>
            <p:ph type="title"/>
          </p:nvPr>
        </p:nvSpPr>
        <p:spPr>
          <a:xfrm>
            <a:off x="1143000" y="1181100"/>
            <a:ext cx="9238729" cy="1916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WRITE,  WRITE, WRITE</a:t>
            </a:r>
            <a:endParaRPr/>
          </a:p>
        </p:txBody>
      </p:sp>
      <p:sp>
        <p:nvSpPr>
          <p:cNvPr id="190" name="Google Shape;190;p8"/>
          <p:cNvSpPr txBox="1"/>
          <p:nvPr/>
        </p:nvSpPr>
        <p:spPr>
          <a:xfrm>
            <a:off x="2001795" y="2187146"/>
            <a:ext cx="8241956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Write as you go, write simple sentences.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Literature reviews are always useful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Time required to write a good introduction to your thesis is unlimited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 reader does not care about your life: Don’t use chronological descriptions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Find a writing pal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9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9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p9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9" name="Google Shape;199;p9"/>
          <p:cNvSpPr/>
          <p:nvPr/>
        </p:nvSpPr>
        <p:spPr>
          <a:xfrm>
            <a:off x="2" y="0"/>
            <a:ext cx="12191695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1" name="Google Shape;201;p9"/>
          <p:cNvSpPr txBox="1"/>
          <p:nvPr>
            <p:ph type="title"/>
          </p:nvPr>
        </p:nvSpPr>
        <p:spPr>
          <a:xfrm>
            <a:off x="635804" y="1474968"/>
            <a:ext cx="4122973" cy="195401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Gill Sans"/>
              <a:buNone/>
            </a:pPr>
            <a:r>
              <a:rPr lang="en-US" sz="2300"/>
              <a:t>PROCRASTINATION</a:t>
            </a:r>
            <a:endParaRPr/>
          </a:p>
        </p:txBody>
      </p:sp>
      <p:cxnSp>
        <p:nvCxnSpPr>
          <p:cNvPr id="202" name="Google Shape;202;p9"/>
          <p:cNvCxnSpPr/>
          <p:nvPr/>
        </p:nvCxnSpPr>
        <p:spPr>
          <a:xfrm>
            <a:off x="659301" y="3528543"/>
            <a:ext cx="2823919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3" name="Google Shape;203;p9"/>
          <p:cNvGrpSpPr/>
          <p:nvPr/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04" name="Google Shape;204;p9"/>
            <p:cNvSpPr/>
            <p:nvPr/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06" name="Google Shape;206;p9"/>
          <p:cNvSpPr/>
          <p:nvPr/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hart&#10;&#10;Description automatically generated" id="207" name="Google Shape;20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8374" y="1127905"/>
            <a:ext cx="6282919" cy="384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9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2022-07-25T05:56:22Z</dcterms:created>
  <dc:creator>Joaquin Carrasco Gomez</dc:creator>
</cp:coreProperties>
</file>