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7" r:id="rId13"/>
    <p:sldId id="263" r:id="rId14"/>
    <p:sldId id="25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093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EDD6-9744-491E-BCDF-19107ABCA153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ABE82-2878-4D77-9EA3-41506D57C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ABE82-2878-4D77-9EA3-41506D57C0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25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ABE82-2878-4D77-9EA3-41506D57C0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3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ABE82-2878-4D77-9EA3-41506D57C0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87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ABE82-2878-4D77-9EA3-41506D57C0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7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Before writing a PhD thesis, we need to what is a PhD</a:t>
            </a:r>
          </a:p>
          <a:p>
            <a:r>
              <a:rPr lang="en-GB" dirty="0"/>
              <a:t>A computer scientist in Birmingham, circle contains all of human knowledge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ABE82-2878-4D77-9EA3-41506D57C0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02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ABE82-2878-4D77-9EA3-41506D57C0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9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ABE82-2878-4D77-9EA3-41506D57C0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74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ABE82-2878-4D77-9EA3-41506D57C0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57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ABE82-2878-4D77-9EA3-41506D57C0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28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ABE82-2878-4D77-9EA3-41506D57C0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20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ABE82-2878-4D77-9EA3-41506D57C0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23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GB" dirty="0"/>
              <a:t>Outline (read thesis from previous students) for first 3 chapters; a reading list for literature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(4) adjustment in logical flow; details and clearer explanation (figs) to be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ABE82-2878-4D77-9EA3-41506D57C0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55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741E-76B5-4432-9E3E-83185699A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D3095-B144-4AC5-9150-2C1A3989C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F4D0F-FC6A-4444-97EF-D445759D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D43B-7255-445F-B4AB-7C83DAE4E95E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541B9-4C77-4228-8241-5BF1AA7D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FDCFE-E5D7-4A4F-92BF-22DF7BD9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020C-5EA3-46F7-9BC4-55C13F8DD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4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67DE-E565-4929-8FEF-37653EF3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941BB-DD97-43AA-8D12-A607F9349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26817-8C47-4B09-B71F-C993F9CA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D43B-7255-445F-B4AB-7C83DAE4E95E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745C7-D8CE-46BD-A2A0-16AF05C4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BC9BA-9E05-44DD-A8CF-E53FEF71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020C-5EA3-46F7-9BC4-55C13F8DD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9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D3A0E-2563-4942-B795-D3CC7A4CB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02041-109D-4344-8701-72460D5C4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A09E2-F51E-459E-8471-261F1FCD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D43B-7255-445F-B4AB-7C83DAE4E95E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40EA-BB46-463C-9334-C3AD0982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0FF8-E3D0-41A9-996E-4881A0D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020C-5EA3-46F7-9BC4-55C13F8DD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2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1ABB-B835-4495-AF79-1C320F95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0E981-1615-48DD-AFC8-F9426A6FB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E25E7-E6F8-43ED-BFC0-9A6D77C8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D43B-7255-445F-B4AB-7C83DAE4E95E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8155F-38DC-41D6-B7CE-5E0CD34C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A0FC8-9097-4CBE-A024-F2DACD41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020C-5EA3-46F7-9BC4-55C13F8DD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5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CFEE-4546-40BB-945F-8A310898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A0864-C270-4AD2-8F11-D7B3FF3F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3058C-366E-464C-A326-D75F7A73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D43B-7255-445F-B4AB-7C83DAE4E95E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27099-B06D-404C-8FFB-B4A73F1D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07388-C4F5-46A6-958C-00976ED4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020C-5EA3-46F7-9BC4-55C13F8DD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982FF-90EA-420A-B234-7AB9B8A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870B-C4F8-4DA9-A033-B2C98A1D1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25EE4-F8DF-4A42-9CB8-03E74CEAE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6B8CC-DB7A-4700-AA39-5F535852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D43B-7255-445F-B4AB-7C83DAE4E95E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0EA2E-3747-4C56-ADCA-AA7221C5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6F3FA-24C6-49A9-A245-5B92730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020C-5EA3-46F7-9BC4-55C13F8DD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0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E5A0-61D7-44BE-B6C9-5F467136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32BDC-D193-4A01-A80B-4CFEC0574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DA8B0-474B-4983-A03C-B5CC8B66D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5CD5D-99F6-4314-ACF0-A7430574E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184BF-06C1-40D2-ABF8-19E73CA69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DA704-1889-4BC2-BC8C-7D0A7E47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D43B-7255-445F-B4AB-7C83DAE4E95E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DB3540-7E79-4E88-8AF0-A8B01201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E57FF-382D-4333-8724-92688FB7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020C-5EA3-46F7-9BC4-55C13F8DD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F786-30E1-4EBD-A8E5-75E7450C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2C016-8890-4CD3-8753-7421547C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D43B-7255-445F-B4AB-7C83DAE4E95E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0BBFC8-5F96-4F63-9681-187CA586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7444F-17B3-43C4-8435-E90A5523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020C-5EA3-46F7-9BC4-55C13F8DD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1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DDD88-8FF3-4340-8A2D-3D0404E6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D43B-7255-445F-B4AB-7C83DAE4E95E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CF28B-E7A3-4B68-B8F4-ACFBF5F8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72240-713D-465D-A5A4-645001F0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020C-5EA3-46F7-9BC4-55C13F8DD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7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F70E-6FE0-4254-B353-485A8516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2A29-3C3C-4AB2-9F49-E1A53F281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7542-6A28-4872-906C-907AC0B04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27161-487F-4EC6-8CAB-D21DD695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D43B-7255-445F-B4AB-7C83DAE4E95E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80ACF-18C6-4707-84A6-BEC8EF92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57DF3-2429-450D-BAA0-B6452DBF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020C-5EA3-46F7-9BC4-55C13F8DD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69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47E5-6E52-4430-A0E7-492151B3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5C2A3-50C1-4C31-A687-1734B564D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DF08E-7F58-40CC-82F5-F7C932F02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2133F-C4B7-45C1-84A7-1F8F40E0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D43B-7255-445F-B4AB-7C83DAE4E95E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A1EB1-F5DA-444E-9758-CABFCAFA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38BB0-C29A-4BB4-94E5-FC8E7D9E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020C-5EA3-46F7-9BC4-55C13F8DD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55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06B0D-A529-4590-B259-06785631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CF731-15B4-4B68-A9A8-566FCE184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B0E5F-33AF-4A2C-98F1-7CDD12F4B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4D43B-7255-445F-B4AB-7C83DAE4E95E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D2BEE-538A-4AFA-9F04-B8BFDBAAF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3757C-7EEC-435E-B244-D334CC954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020C-5EA3-46F7-9BC4-55C13F8DD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2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k.man.ac.uk\home$\Desktop\logo-university-of-manchester.png">
            <a:extLst>
              <a:ext uri="{FF2B5EF4-FFF2-40B4-BE49-F238E27FC236}">
                <a16:creationId xmlns:a16="http://schemas.microsoft.com/office/drawing/2014/main" id="{4F4E54B9-2609-4A40-9EA0-C9DB045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" y="233586"/>
            <a:ext cx="1962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0FF9D-94A1-45C4-91CB-D382B4BDC230}"/>
              </a:ext>
            </a:extLst>
          </p:cNvPr>
          <p:cNvSpPr txBox="1"/>
          <p:nvPr/>
        </p:nvSpPr>
        <p:spPr>
          <a:xfrm>
            <a:off x="2658439" y="1705451"/>
            <a:ext cx="609771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 newly Graduate Experience</a:t>
            </a:r>
          </a:p>
          <a:p>
            <a:pPr algn="ctr"/>
            <a:endParaRPr lang="en-GB" b="1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/>
            <a:endParaRPr lang="en-GB" b="1" i="0" dirty="0"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GB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Thesis Write-up: Dos and Don'ts</a:t>
            </a:r>
            <a:endParaRPr lang="en-GB" sz="2800" b="1" i="0" dirty="0"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2B41B1-9EDC-4775-A8B1-50363C51A7F4}"/>
              </a:ext>
            </a:extLst>
          </p:cNvPr>
          <p:cNvSpPr txBox="1"/>
          <p:nvPr/>
        </p:nvSpPr>
        <p:spPr>
          <a:xfrm>
            <a:off x="2769742" y="4303100"/>
            <a:ext cx="6097712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i="0" dirty="0" err="1">
                <a:effectLst/>
                <a:latin typeface="Calibri" panose="020F0502020204030204" pitchFamily="34" charset="0"/>
              </a:rPr>
              <a:t>Dr.</a:t>
            </a:r>
            <a:r>
              <a:rPr lang="en-GB" i="0" dirty="0">
                <a:effectLst/>
                <a:latin typeface="Calibri" panose="020F0502020204030204" pitchFamily="34" charset="0"/>
              </a:rPr>
              <a:t> Fang Liu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</a:rPr>
              <a:t>Department of Electrical and Electronic Engineering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</a:rPr>
              <a:t>School of Engineering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</a:rPr>
              <a:t>27/07/2022 </a:t>
            </a:r>
          </a:p>
          <a:p>
            <a:pPr algn="ctr"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755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k.man.ac.uk\home$\Desktop\logo-university-of-manchester.png">
            <a:extLst>
              <a:ext uri="{FF2B5EF4-FFF2-40B4-BE49-F238E27FC236}">
                <a16:creationId xmlns:a16="http://schemas.microsoft.com/office/drawing/2014/main" id="{4F4E54B9-2609-4A40-9EA0-C9DB045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" y="233586"/>
            <a:ext cx="1962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C85DE2-906B-425E-8AAB-8DA9540F8633}"/>
              </a:ext>
            </a:extLst>
          </p:cNvPr>
          <p:cNvSpPr txBox="1"/>
          <p:nvPr/>
        </p:nvSpPr>
        <p:spPr>
          <a:xfrm>
            <a:off x="155081" y="2889553"/>
            <a:ext cx="78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1CA9CF-7FAA-46B4-AA58-7D2D32C753E2}"/>
              </a:ext>
            </a:extLst>
          </p:cNvPr>
          <p:cNvSpPr txBox="1"/>
          <p:nvPr/>
        </p:nvSpPr>
        <p:spPr>
          <a:xfrm>
            <a:off x="3352800" y="316669"/>
            <a:ext cx="7739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Academically, ever felt lost in writing?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08BE3-BD51-4D00-BDF6-C8FE58F94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602" y="2378314"/>
            <a:ext cx="2657576" cy="1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A7D51E-5801-4F6A-A362-D4B70E30702A}"/>
              </a:ext>
            </a:extLst>
          </p:cNvPr>
          <p:cNvSpPr txBox="1"/>
          <p:nvPr/>
        </p:nvSpPr>
        <p:spPr>
          <a:xfrm>
            <a:off x="5255587" y="1374474"/>
            <a:ext cx="5780815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National lockdown (not knowing time of reopen) </a:t>
            </a:r>
          </a:p>
          <a:p>
            <a:pPr>
              <a:lnSpc>
                <a:spcPct val="150000"/>
              </a:lnSpc>
            </a:pPr>
            <a:r>
              <a:rPr lang="en-GB" dirty="0"/>
              <a:t>No access to labs</a:t>
            </a:r>
          </a:p>
          <a:p>
            <a:pPr>
              <a:lnSpc>
                <a:spcPct val="150000"/>
              </a:lnSpc>
            </a:pPr>
            <a:r>
              <a:rPr lang="en-GB" dirty="0"/>
              <a:t>Experiments </a:t>
            </a:r>
            <a:r>
              <a:rPr lang="en-GB" dirty="0">
                <a:sym typeface="Wingdings" panose="05000000000000000000" pitchFamily="2" charset="2"/>
              </a:rPr>
              <a:t> Simulation? Simulation of which subject?  How to decide the reading list?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2744EE-027D-4045-B742-72033A32741B}"/>
              </a:ext>
            </a:extLst>
          </p:cNvPr>
          <p:cNvSpPr txBox="1"/>
          <p:nvPr/>
        </p:nvSpPr>
        <p:spPr>
          <a:xfrm>
            <a:off x="6400800" y="4178314"/>
            <a:ext cx="3055901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Overwhelmed by massive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A2EDB0-D68C-4B28-A09D-FB246D681A6B}"/>
              </a:ext>
            </a:extLst>
          </p:cNvPr>
          <p:cNvSpPr txBox="1"/>
          <p:nvPr/>
        </p:nvSpPr>
        <p:spPr>
          <a:xfrm>
            <a:off x="5153794" y="3181940"/>
            <a:ext cx="592681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Talk with supervisor, colleagues and friends in similar fields  </a:t>
            </a:r>
            <a:endParaRPr lang="en-GB" b="1" dirty="0">
              <a:sym typeface="Wingdings" panose="05000000000000000000" pitchFamily="2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D9FEF3-8870-4E92-833B-7BAF1F35CB0B}"/>
              </a:ext>
            </a:extLst>
          </p:cNvPr>
          <p:cNvSpPr txBox="1"/>
          <p:nvPr/>
        </p:nvSpPr>
        <p:spPr>
          <a:xfrm>
            <a:off x="5086259" y="5018655"/>
            <a:ext cx="6168996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Take data from one sample as a case study, and work out a way</a:t>
            </a:r>
            <a:endParaRPr lang="en-GB" b="1" dirty="0">
              <a:sym typeface="Wingdings" panose="05000000000000000000" pitchFamily="2" charset="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0B2F0-2CD0-4535-BED0-F302F8C00A9C}"/>
              </a:ext>
            </a:extLst>
          </p:cNvPr>
          <p:cNvSpPr txBox="1"/>
          <p:nvPr/>
        </p:nvSpPr>
        <p:spPr>
          <a:xfrm>
            <a:off x="4262231" y="5523991"/>
            <a:ext cx="773926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Never hesitate to write down explanation notes within MATLAB codes using ‘%’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7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k.man.ac.uk\home$\Desktop\logo-university-of-manchester.png">
            <a:extLst>
              <a:ext uri="{FF2B5EF4-FFF2-40B4-BE49-F238E27FC236}">
                <a16:creationId xmlns:a16="http://schemas.microsoft.com/office/drawing/2014/main" id="{4F4E54B9-2609-4A40-9EA0-C9DB045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" y="233586"/>
            <a:ext cx="1962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FA91B3-FD9A-4ECA-8577-5C16BF2E7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081" y="2389319"/>
            <a:ext cx="2448000" cy="1830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C85DE2-906B-425E-8AAB-8DA9540F8633}"/>
              </a:ext>
            </a:extLst>
          </p:cNvPr>
          <p:cNvSpPr txBox="1"/>
          <p:nvPr/>
        </p:nvSpPr>
        <p:spPr>
          <a:xfrm>
            <a:off x="155081" y="2889553"/>
            <a:ext cx="78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6827C-A562-4191-A17A-762DCF741BFD}"/>
              </a:ext>
            </a:extLst>
          </p:cNvPr>
          <p:cNvSpPr txBox="1"/>
          <p:nvPr/>
        </p:nvSpPr>
        <p:spPr>
          <a:xfrm>
            <a:off x="3352800" y="316669"/>
            <a:ext cx="7739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In general, ever felt stressed while writing?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4C573-8028-404B-9902-373785386301}"/>
              </a:ext>
            </a:extLst>
          </p:cNvPr>
          <p:cNvSpPr txBox="1"/>
          <p:nvPr/>
        </p:nvSpPr>
        <p:spPr>
          <a:xfrm>
            <a:off x="4665352" y="2199363"/>
            <a:ext cx="1430648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/>
              <a:t>Nature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7C6E6F-6119-4899-AD5E-4DD35DECB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080" y="1334028"/>
            <a:ext cx="1982645" cy="25806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CB0050-A48A-4A88-8550-340619F6E832}"/>
              </a:ext>
            </a:extLst>
          </p:cNvPr>
          <p:cNvSpPr txBox="1"/>
          <p:nvPr/>
        </p:nvSpPr>
        <p:spPr>
          <a:xfrm>
            <a:off x="4665352" y="4981746"/>
            <a:ext cx="1616916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/>
              <a:t>Exercise </a:t>
            </a:r>
          </a:p>
        </p:txBody>
      </p:sp>
      <p:pic>
        <p:nvPicPr>
          <p:cNvPr id="23" name="Picture 22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id="{A369D2B2-6292-4913-BBD6-F231B476F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15" y="1214713"/>
            <a:ext cx="3600000" cy="27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DBE7E3-9F74-4D97-B06D-6D94D4A6AD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65" t="22649" r="41246"/>
          <a:stretch/>
        </p:blipFill>
        <p:spPr>
          <a:xfrm>
            <a:off x="9191118" y="4403999"/>
            <a:ext cx="2836985" cy="2132478"/>
          </a:xfrm>
          <a:prstGeom prst="rect">
            <a:avLst/>
          </a:prstGeom>
        </p:spPr>
      </p:pic>
      <p:pic>
        <p:nvPicPr>
          <p:cNvPr id="28" name="Picture 27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F9A9A930-373A-4B34-81CE-C838C3FB38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1" r="10153"/>
          <a:stretch/>
        </p:blipFill>
        <p:spPr>
          <a:xfrm>
            <a:off x="6559062" y="4376477"/>
            <a:ext cx="239150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k.man.ac.uk\home$\Desktop\logo-university-of-manchester.png">
            <a:extLst>
              <a:ext uri="{FF2B5EF4-FFF2-40B4-BE49-F238E27FC236}">
                <a16:creationId xmlns:a16="http://schemas.microsoft.com/office/drawing/2014/main" id="{4F4E54B9-2609-4A40-9EA0-C9DB045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" y="233586"/>
            <a:ext cx="1962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AC1AECB-F040-443B-9C39-05EB779A3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00" y="1314449"/>
            <a:ext cx="4320000" cy="50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CC5695-EEBB-4343-85EF-761A5466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500" y="419737"/>
            <a:ext cx="25908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k.man.ac.uk\home$\Desktop\logo-university-of-manchester.png">
            <a:extLst>
              <a:ext uri="{FF2B5EF4-FFF2-40B4-BE49-F238E27FC236}">
                <a16:creationId xmlns:a16="http://schemas.microsoft.com/office/drawing/2014/main" id="{4F4E54B9-2609-4A40-9EA0-C9DB045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" y="233586"/>
            <a:ext cx="1962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CAAD77-861B-4CB9-BCDE-D40AB9203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325" y="1895475"/>
            <a:ext cx="3181350" cy="3067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86D91-5313-4D66-A168-6C6BA83AB49B}"/>
              </a:ext>
            </a:extLst>
          </p:cNvPr>
          <p:cNvSpPr txBox="1"/>
          <p:nvPr/>
        </p:nvSpPr>
        <p:spPr>
          <a:xfrm>
            <a:off x="4053470" y="381551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What’s a PhD?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51BD2-32E9-4298-81DA-4FCC18D4B05E}"/>
              </a:ext>
            </a:extLst>
          </p:cNvPr>
          <p:cNvSpPr txBox="1"/>
          <p:nvPr/>
        </p:nvSpPr>
        <p:spPr>
          <a:xfrm>
            <a:off x="4018020" y="5069271"/>
            <a:ext cx="436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you finish elementary and high school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8E8C8-A254-402E-B234-769DEAD32961}"/>
              </a:ext>
            </a:extLst>
          </p:cNvPr>
          <p:cNvSpPr txBox="1"/>
          <p:nvPr/>
        </p:nvSpPr>
        <p:spPr>
          <a:xfrm>
            <a:off x="6278198" y="381551"/>
            <a:ext cx="4557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– Matt Might </a:t>
            </a:r>
          </a:p>
        </p:txBody>
      </p:sp>
    </p:spTree>
    <p:extLst>
      <p:ext uri="{BB962C8B-B14F-4D97-AF65-F5344CB8AC3E}">
        <p14:creationId xmlns:p14="http://schemas.microsoft.com/office/powerpoint/2010/main" val="17635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k.man.ac.uk\home$\Desktop\logo-university-of-manchester.png">
            <a:extLst>
              <a:ext uri="{FF2B5EF4-FFF2-40B4-BE49-F238E27FC236}">
                <a16:creationId xmlns:a16="http://schemas.microsoft.com/office/drawing/2014/main" id="{4F4E54B9-2609-4A40-9EA0-C9DB045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" y="233586"/>
            <a:ext cx="1962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86D91-5313-4D66-A168-6C6BA83AB49B}"/>
              </a:ext>
            </a:extLst>
          </p:cNvPr>
          <p:cNvSpPr txBox="1"/>
          <p:nvPr/>
        </p:nvSpPr>
        <p:spPr>
          <a:xfrm>
            <a:off x="4053470" y="381551"/>
            <a:ext cx="4382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What’s a PhD? – Matt Might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51BD2-32E9-4298-81DA-4FCC18D4B05E}"/>
              </a:ext>
            </a:extLst>
          </p:cNvPr>
          <p:cNvSpPr txBox="1"/>
          <p:nvPr/>
        </p:nvSpPr>
        <p:spPr>
          <a:xfrm>
            <a:off x="4417410" y="5069271"/>
            <a:ext cx="343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Specialty with a Bachelor’s degree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A7615-D5A3-4189-8F41-E73C6426F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75" y="1819275"/>
            <a:ext cx="34480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5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k.man.ac.uk\home$\Desktop\logo-university-of-manchester.png">
            <a:extLst>
              <a:ext uri="{FF2B5EF4-FFF2-40B4-BE49-F238E27FC236}">
                <a16:creationId xmlns:a16="http://schemas.microsoft.com/office/drawing/2014/main" id="{4F4E54B9-2609-4A40-9EA0-C9DB045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" y="233586"/>
            <a:ext cx="1962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86D91-5313-4D66-A168-6C6BA83AB49B}"/>
              </a:ext>
            </a:extLst>
          </p:cNvPr>
          <p:cNvSpPr txBox="1"/>
          <p:nvPr/>
        </p:nvSpPr>
        <p:spPr>
          <a:xfrm>
            <a:off x="4053470" y="381551"/>
            <a:ext cx="4382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What’s a PhD? – Matt Might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05185-7E56-4CF7-AD64-78FD62B22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833562"/>
            <a:ext cx="3200400" cy="3190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39F78F-6A2E-4A12-BE4A-61A3A38AD748}"/>
              </a:ext>
            </a:extLst>
          </p:cNvPr>
          <p:cNvSpPr txBox="1"/>
          <p:nvPr/>
        </p:nvSpPr>
        <p:spPr>
          <a:xfrm>
            <a:off x="4091592" y="5069271"/>
            <a:ext cx="402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Specialty deepened by a master’s degree</a:t>
            </a:r>
          </a:p>
        </p:txBody>
      </p:sp>
    </p:spTree>
    <p:extLst>
      <p:ext uri="{BB962C8B-B14F-4D97-AF65-F5344CB8AC3E}">
        <p14:creationId xmlns:p14="http://schemas.microsoft.com/office/powerpoint/2010/main" val="113047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k.man.ac.uk\home$\Desktop\logo-university-of-manchester.png">
            <a:extLst>
              <a:ext uri="{FF2B5EF4-FFF2-40B4-BE49-F238E27FC236}">
                <a16:creationId xmlns:a16="http://schemas.microsoft.com/office/drawing/2014/main" id="{4F4E54B9-2609-4A40-9EA0-C9DB045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" y="233586"/>
            <a:ext cx="1962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86D91-5313-4D66-A168-6C6BA83AB49B}"/>
              </a:ext>
            </a:extLst>
          </p:cNvPr>
          <p:cNvSpPr txBox="1"/>
          <p:nvPr/>
        </p:nvSpPr>
        <p:spPr>
          <a:xfrm>
            <a:off x="4053470" y="381551"/>
            <a:ext cx="4382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What’s a PhD? – Matt Might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9F78F-6A2E-4A12-BE4A-61A3A38AD748}"/>
              </a:ext>
            </a:extLst>
          </p:cNvPr>
          <p:cNvSpPr txBox="1"/>
          <p:nvPr/>
        </p:nvSpPr>
        <p:spPr>
          <a:xfrm>
            <a:off x="3243179" y="5154112"/>
            <a:ext cx="629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Edge of human knowledge reached after reading research papers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4753A-9620-41DD-A3D7-2BDCED89D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1862137"/>
            <a:ext cx="32766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k.man.ac.uk\home$\Desktop\logo-university-of-manchester.png">
            <a:extLst>
              <a:ext uri="{FF2B5EF4-FFF2-40B4-BE49-F238E27FC236}">
                <a16:creationId xmlns:a16="http://schemas.microsoft.com/office/drawing/2014/main" id="{4F4E54B9-2609-4A40-9EA0-C9DB045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" y="233586"/>
            <a:ext cx="1962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86D91-5313-4D66-A168-6C6BA83AB49B}"/>
              </a:ext>
            </a:extLst>
          </p:cNvPr>
          <p:cNvSpPr txBox="1"/>
          <p:nvPr/>
        </p:nvSpPr>
        <p:spPr>
          <a:xfrm>
            <a:off x="4053470" y="381551"/>
            <a:ext cx="4382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What’s a PhD? – Matt Might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FAC30-FF73-4213-9AB2-B252820B8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1881187"/>
            <a:ext cx="3067050" cy="3095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35F61-923C-4402-A4E3-F48B8C507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585" y="1419397"/>
            <a:ext cx="2286667" cy="21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8AE08F-F866-45BB-BB63-03160FC7A03F}"/>
              </a:ext>
            </a:extLst>
          </p:cNvPr>
          <p:cNvSpPr txBox="1"/>
          <p:nvPr/>
        </p:nvSpPr>
        <p:spPr>
          <a:xfrm>
            <a:off x="4678659" y="5175132"/>
            <a:ext cx="287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Now focus on this boundary </a:t>
            </a:r>
          </a:p>
        </p:txBody>
      </p:sp>
    </p:spTree>
    <p:extLst>
      <p:ext uri="{BB962C8B-B14F-4D97-AF65-F5344CB8AC3E}">
        <p14:creationId xmlns:p14="http://schemas.microsoft.com/office/powerpoint/2010/main" val="62998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k.man.ac.uk\home$\Desktop\logo-university-of-manchester.png">
            <a:extLst>
              <a:ext uri="{FF2B5EF4-FFF2-40B4-BE49-F238E27FC236}">
                <a16:creationId xmlns:a16="http://schemas.microsoft.com/office/drawing/2014/main" id="{4F4E54B9-2609-4A40-9EA0-C9DB045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" y="233586"/>
            <a:ext cx="1962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86D91-5313-4D66-A168-6C6BA83AB49B}"/>
              </a:ext>
            </a:extLst>
          </p:cNvPr>
          <p:cNvSpPr txBox="1"/>
          <p:nvPr/>
        </p:nvSpPr>
        <p:spPr>
          <a:xfrm>
            <a:off x="4053470" y="381551"/>
            <a:ext cx="4382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What’s a PhD? – Matt Might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9F78F-6A2E-4A12-BE4A-61A3A38AD748}"/>
              </a:ext>
            </a:extLst>
          </p:cNvPr>
          <p:cNvSpPr txBox="1"/>
          <p:nvPr/>
        </p:nvSpPr>
        <p:spPr>
          <a:xfrm>
            <a:off x="3177201" y="5069271"/>
            <a:ext cx="546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Push at the boundary; when it gives way, you get a PhD.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EBF70-2780-417B-82EA-ED5721AEF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837" y="1900237"/>
            <a:ext cx="33623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0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k.man.ac.uk\home$\Desktop\logo-university-of-manchester.png">
            <a:extLst>
              <a:ext uri="{FF2B5EF4-FFF2-40B4-BE49-F238E27FC236}">
                <a16:creationId xmlns:a16="http://schemas.microsoft.com/office/drawing/2014/main" id="{4F4E54B9-2609-4A40-9EA0-C9DB045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" y="233586"/>
            <a:ext cx="1962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86D91-5313-4D66-A168-6C6BA83AB49B}"/>
              </a:ext>
            </a:extLst>
          </p:cNvPr>
          <p:cNvSpPr txBox="1"/>
          <p:nvPr/>
        </p:nvSpPr>
        <p:spPr>
          <a:xfrm>
            <a:off x="4053470" y="381551"/>
            <a:ext cx="33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What’s a PhD thesis?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9F78F-6A2E-4A12-BE4A-61A3A38AD748}"/>
              </a:ext>
            </a:extLst>
          </p:cNvPr>
          <p:cNvSpPr txBox="1"/>
          <p:nvPr/>
        </p:nvSpPr>
        <p:spPr>
          <a:xfrm>
            <a:off x="2282937" y="1453851"/>
            <a:ext cx="6919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To report the boundary you’ve pushed in a logical way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AE3220-B925-4353-BD99-88DFB135041C}"/>
              </a:ext>
            </a:extLst>
          </p:cNvPr>
          <p:cNvSpPr txBox="1"/>
          <p:nvPr/>
        </p:nvSpPr>
        <p:spPr>
          <a:xfrm>
            <a:off x="7342172" y="403047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C891A4-1E45-E8F5-D07F-3E83863F411A}"/>
              </a:ext>
            </a:extLst>
          </p:cNvPr>
          <p:cNvGrpSpPr/>
          <p:nvPr/>
        </p:nvGrpSpPr>
        <p:grpSpPr>
          <a:xfrm>
            <a:off x="686833" y="2461782"/>
            <a:ext cx="5212755" cy="2850591"/>
            <a:chOff x="686833" y="2461782"/>
            <a:chExt cx="5212755" cy="285059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C0B880-0ADC-4555-8B6C-58254B441B44}"/>
                </a:ext>
              </a:extLst>
            </p:cNvPr>
            <p:cNvGrpSpPr/>
            <p:nvPr/>
          </p:nvGrpSpPr>
          <p:grpSpPr>
            <a:xfrm>
              <a:off x="686833" y="2461782"/>
              <a:ext cx="5212755" cy="2850591"/>
              <a:chOff x="232141" y="2622169"/>
              <a:chExt cx="5212755" cy="285059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DCEF861-8864-4CA8-91FA-17035A94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6616"/>
              <a:stretch/>
            </p:blipFill>
            <p:spPr>
              <a:xfrm>
                <a:off x="232141" y="2622169"/>
                <a:ext cx="5040000" cy="2850591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CC9843C-88C1-4D79-8BC6-322FA460D123}"/>
                  </a:ext>
                </a:extLst>
              </p:cNvPr>
              <p:cNvGrpSpPr/>
              <p:nvPr/>
            </p:nvGrpSpPr>
            <p:grpSpPr>
              <a:xfrm>
                <a:off x="1797986" y="3847409"/>
                <a:ext cx="3646910" cy="800220"/>
                <a:chOff x="1924164" y="3646945"/>
                <a:chExt cx="3646910" cy="800220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E8EFAB7-46B5-49F8-A52D-ADEC69C290FB}"/>
                    </a:ext>
                  </a:extLst>
                </p:cNvPr>
                <p:cNvSpPr txBox="1"/>
                <p:nvPr/>
              </p:nvSpPr>
              <p:spPr>
                <a:xfrm>
                  <a:off x="1924164" y="3646945"/>
                  <a:ext cx="364691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/>
                    <a:t>Test results and discussion (1)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60B0F99-EB73-4497-868D-ED65DDEE273F}"/>
                    </a:ext>
                  </a:extLst>
                </p:cNvPr>
                <p:cNvSpPr txBox="1"/>
                <p:nvPr/>
              </p:nvSpPr>
              <p:spPr>
                <a:xfrm>
                  <a:off x="1924164" y="4047055"/>
                  <a:ext cx="364691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/>
                    <a:t>Test results and discussion (2)</a:t>
                  </a:r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737710-7DF8-4D83-BCCA-AA3E4D3EB59E}"/>
                </a:ext>
              </a:extLst>
            </p:cNvPr>
            <p:cNvSpPr/>
            <p:nvPr/>
          </p:nvSpPr>
          <p:spPr>
            <a:xfrm>
              <a:off x="686833" y="3687022"/>
              <a:ext cx="5040000" cy="1191775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C0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E21D6F-C36A-CD6E-9957-EA73A2AD2795}"/>
              </a:ext>
            </a:extLst>
          </p:cNvPr>
          <p:cNvGrpSpPr/>
          <p:nvPr/>
        </p:nvGrpSpPr>
        <p:grpSpPr>
          <a:xfrm>
            <a:off x="6607065" y="2257400"/>
            <a:ext cx="2241620" cy="3054973"/>
            <a:chOff x="6607065" y="2257400"/>
            <a:chExt cx="2241620" cy="30549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8D9410-F851-46A8-B98C-95F147D8490D}"/>
                </a:ext>
              </a:extLst>
            </p:cNvPr>
            <p:cNvSpPr txBox="1"/>
            <p:nvPr/>
          </p:nvSpPr>
          <p:spPr>
            <a:xfrm>
              <a:off x="6607065" y="2257400"/>
              <a:ext cx="1960280" cy="1429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 dirty="0"/>
                <a:t>Background info</a:t>
              </a:r>
            </a:p>
            <a:p>
              <a:pPr>
                <a:lnSpc>
                  <a:spcPct val="150000"/>
                </a:lnSpc>
              </a:pPr>
              <a:r>
                <a:rPr lang="en-GB" sz="2000" dirty="0"/>
                <a:t>Literature review</a:t>
              </a:r>
            </a:p>
            <a:p>
              <a:pPr>
                <a:lnSpc>
                  <a:spcPct val="150000"/>
                </a:lnSpc>
              </a:pPr>
              <a:r>
                <a:rPr lang="en-GB" sz="2000" dirty="0"/>
                <a:t>Methodology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3D22C2-5F71-4D9F-BBC0-4E68363D8203}"/>
                </a:ext>
              </a:extLst>
            </p:cNvPr>
            <p:cNvSpPr txBox="1"/>
            <p:nvPr/>
          </p:nvSpPr>
          <p:spPr>
            <a:xfrm>
              <a:off x="6658301" y="4912263"/>
              <a:ext cx="1453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Future work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97B25F-03A9-4BF9-8E0D-BF2CD249791A}"/>
                </a:ext>
              </a:extLst>
            </p:cNvPr>
            <p:cNvSpPr txBox="1"/>
            <p:nvPr/>
          </p:nvSpPr>
          <p:spPr>
            <a:xfrm>
              <a:off x="6607065" y="4003665"/>
              <a:ext cx="2241620" cy="5062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 dirty="0"/>
                <a:t>Your contributions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733DEB-50ED-4CF7-93FB-1054ED87A877}"/>
              </a:ext>
            </a:extLst>
          </p:cNvPr>
          <p:cNvCxnSpPr/>
          <p:nvPr/>
        </p:nvCxnSpPr>
        <p:spPr>
          <a:xfrm>
            <a:off x="5182916" y="3023721"/>
            <a:ext cx="1387366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8480F3-A8B0-4BD3-B7F0-2418431B4ABD}"/>
              </a:ext>
            </a:extLst>
          </p:cNvPr>
          <p:cNvCxnSpPr/>
          <p:nvPr/>
        </p:nvCxnSpPr>
        <p:spPr>
          <a:xfrm>
            <a:off x="5182916" y="3438879"/>
            <a:ext cx="1387366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1F9CD5A-ED04-491A-945B-DB7106345CD9}"/>
              </a:ext>
            </a:extLst>
          </p:cNvPr>
          <p:cNvCxnSpPr>
            <a:cxnSpLocks/>
          </p:cNvCxnSpPr>
          <p:nvPr/>
        </p:nvCxnSpPr>
        <p:spPr>
          <a:xfrm>
            <a:off x="5734706" y="4290217"/>
            <a:ext cx="819809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3D132B-F7CB-4B1D-954F-4336234D35C0}"/>
              </a:ext>
            </a:extLst>
          </p:cNvPr>
          <p:cNvCxnSpPr/>
          <p:nvPr/>
        </p:nvCxnSpPr>
        <p:spPr>
          <a:xfrm>
            <a:off x="5167149" y="5125789"/>
            <a:ext cx="1387366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C6D98F9-D76C-417B-8B63-0CE4D1430827}"/>
              </a:ext>
            </a:extLst>
          </p:cNvPr>
          <p:cNvSpPr txBox="1"/>
          <p:nvPr/>
        </p:nvSpPr>
        <p:spPr>
          <a:xfrm>
            <a:off x="1965939" y="5844476"/>
            <a:ext cx="5107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Read theses by senior PhDs in your own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5AFD7F-9465-403C-B385-5D03C8251232}"/>
              </a:ext>
            </a:extLst>
          </p:cNvPr>
          <p:cNvSpPr txBox="1"/>
          <p:nvPr/>
        </p:nvSpPr>
        <p:spPr>
          <a:xfrm>
            <a:off x="9576335" y="2839055"/>
            <a:ext cx="242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Highlight research gap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FADB33-8313-4438-9AE0-2C2EA0C9B64E}"/>
              </a:ext>
            </a:extLst>
          </p:cNvPr>
          <p:cNvCxnSpPr>
            <a:cxnSpLocks/>
          </p:cNvCxnSpPr>
          <p:nvPr/>
        </p:nvCxnSpPr>
        <p:spPr>
          <a:xfrm flipH="1">
            <a:off x="8567345" y="3023721"/>
            <a:ext cx="90000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D36299F-55D1-4666-BBBB-17B39CE7FB4C}"/>
              </a:ext>
            </a:extLst>
          </p:cNvPr>
          <p:cNvCxnSpPr>
            <a:cxnSpLocks/>
          </p:cNvCxnSpPr>
          <p:nvPr/>
        </p:nvCxnSpPr>
        <p:spPr>
          <a:xfrm flipH="1">
            <a:off x="8567345" y="2579031"/>
            <a:ext cx="90000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6F72129-F5B9-4D0F-AA57-A163F8CE18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24" b="12037"/>
          <a:stretch/>
        </p:blipFill>
        <p:spPr>
          <a:xfrm>
            <a:off x="9659524" y="2311215"/>
            <a:ext cx="2112956" cy="52784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81A769-02CA-4F97-89C8-046C1D83531B}"/>
              </a:ext>
            </a:extLst>
          </p:cNvPr>
          <p:cNvCxnSpPr/>
          <p:nvPr/>
        </p:nvCxnSpPr>
        <p:spPr>
          <a:xfrm>
            <a:off x="5167149" y="2608565"/>
            <a:ext cx="1387366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7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3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k.man.ac.uk\home$\Desktop\logo-university-of-manchester.png">
            <a:extLst>
              <a:ext uri="{FF2B5EF4-FFF2-40B4-BE49-F238E27FC236}">
                <a16:creationId xmlns:a16="http://schemas.microsoft.com/office/drawing/2014/main" id="{4F4E54B9-2609-4A40-9EA0-C9DB045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" y="233586"/>
            <a:ext cx="1962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2E43A6B-220A-4E8F-ADAB-592EBE4F8371}"/>
              </a:ext>
            </a:extLst>
          </p:cNvPr>
          <p:cNvGrpSpPr/>
          <p:nvPr/>
        </p:nvGrpSpPr>
        <p:grpSpPr>
          <a:xfrm>
            <a:off x="2479249" y="544904"/>
            <a:ext cx="7706465" cy="4014352"/>
            <a:chOff x="4810854" y="1558908"/>
            <a:chExt cx="7706465" cy="401435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5B25E90-906D-4CF5-8E57-5F2C68CC1086}"/>
                </a:ext>
              </a:extLst>
            </p:cNvPr>
            <p:cNvSpPr txBox="1"/>
            <p:nvPr/>
          </p:nvSpPr>
          <p:spPr>
            <a:xfrm>
              <a:off x="5174582" y="2338400"/>
              <a:ext cx="7176637" cy="3234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pPr marL="342900" indent="-342900">
                <a:lnSpc>
                  <a:spcPct val="150000"/>
                </a:lnSpc>
                <a:buAutoNum type="arabicParenBoth"/>
              </a:pPr>
              <a:r>
                <a:rPr lang="en-GB" dirty="0"/>
                <a:t>May 2020 (late 3</a:t>
              </a:r>
              <a:r>
                <a:rPr lang="en-GB" baseline="30000" dirty="0"/>
                <a:t>rd</a:t>
              </a:r>
              <a:r>
                <a:rPr lang="en-GB" dirty="0"/>
                <a:t> </a:t>
              </a:r>
              <a:r>
                <a:rPr lang="en-GB" dirty="0" err="1"/>
                <a:t>yr</a:t>
              </a:r>
              <a:r>
                <a:rPr lang="en-GB" dirty="0"/>
                <a:t>): Outline and a reading list </a:t>
              </a:r>
              <a:r>
                <a:rPr lang="en-GB" b="1" dirty="0">
                  <a:solidFill>
                    <a:srgbClr val="7030A0"/>
                  </a:solidFill>
                </a:rPr>
                <a:t>(National Lockdown)</a:t>
              </a:r>
            </a:p>
            <a:p>
              <a:pPr marL="342900" indent="-342900">
                <a:lnSpc>
                  <a:spcPct val="150000"/>
                </a:lnSpc>
                <a:buAutoNum type="arabicParenBoth"/>
              </a:pPr>
              <a:r>
                <a:rPr lang="en-GB" dirty="0"/>
                <a:t>Dec. 2020 (early 4</a:t>
              </a:r>
              <a:r>
                <a:rPr lang="en-GB" baseline="30000" dirty="0"/>
                <a:t>th</a:t>
              </a:r>
              <a:r>
                <a:rPr lang="en-GB" dirty="0"/>
                <a:t> </a:t>
              </a:r>
              <a:r>
                <a:rPr lang="en-GB" dirty="0" err="1"/>
                <a:t>yr</a:t>
              </a:r>
              <a:r>
                <a:rPr lang="en-GB" dirty="0"/>
                <a:t>): Experiments finished before Christmas </a:t>
              </a:r>
              <a:r>
                <a:rPr lang="en-US" altLang="zh-CN" dirty="0"/>
                <a:t>break</a:t>
              </a:r>
              <a:endParaRPr lang="en-GB" dirty="0"/>
            </a:p>
            <a:p>
              <a:pPr marL="342900" indent="-342900">
                <a:lnSpc>
                  <a:spcPct val="150000"/>
                </a:lnSpc>
                <a:buAutoNum type="arabicParenBoth"/>
              </a:pPr>
              <a:r>
                <a:rPr lang="en-GB" dirty="0"/>
                <a:t>Late-Jan. 2021: started writing </a:t>
              </a:r>
            </a:p>
            <a:p>
              <a:pPr marL="342900" indent="-342900">
                <a:lnSpc>
                  <a:spcPct val="150000"/>
                </a:lnSpc>
                <a:buAutoNum type="arabicParenBoth"/>
              </a:pPr>
              <a:r>
                <a:rPr lang="en-GB" dirty="0"/>
                <a:t>Late-May. 2021: first draft to supervisor</a:t>
              </a:r>
            </a:p>
            <a:p>
              <a:pPr marL="342900" indent="-342900">
                <a:lnSpc>
                  <a:spcPct val="150000"/>
                </a:lnSpc>
                <a:buAutoNum type="arabicParenBoth"/>
              </a:pPr>
              <a:r>
                <a:rPr lang="en-GB" dirty="0"/>
                <a:t>Late-Jul. 2021: Submission draft</a:t>
              </a:r>
            </a:p>
            <a:p>
              <a:pPr marL="342900" indent="-342900">
                <a:lnSpc>
                  <a:spcPct val="150000"/>
                </a:lnSpc>
                <a:buAutoNum type="arabicParenBoth"/>
              </a:pPr>
              <a:r>
                <a:rPr lang="en-GB" dirty="0"/>
                <a:t>Mid-Aug. 2021: Submission to Uni </a:t>
              </a:r>
            </a:p>
            <a:p>
              <a:pPr marL="342900" indent="-342900">
                <a:lnSpc>
                  <a:spcPct val="150000"/>
                </a:lnSpc>
                <a:buAutoNum type="arabicParenBoth"/>
              </a:pPr>
              <a:r>
                <a:rPr lang="en-GB" dirty="0"/>
                <a:t>Early-Oct. 2021:  Viva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DD7030-7470-481D-A404-775A1F64A38E}"/>
                </a:ext>
              </a:extLst>
            </p:cNvPr>
            <p:cNvSpPr txBox="1"/>
            <p:nvPr/>
          </p:nvSpPr>
          <p:spPr>
            <a:xfrm>
              <a:off x="4810854" y="1558908"/>
              <a:ext cx="77064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Timeline of my writing</a:t>
              </a:r>
            </a:p>
            <a:p>
              <a:pPr algn="ctr"/>
              <a:r>
                <a:rPr lang="en-GB" dirty="0"/>
                <a:t>Registered Sep. 2017; three month extension (till Dec. 2020) for access to HV lab</a:t>
              </a:r>
            </a:p>
            <a:p>
              <a:pPr algn="ctr"/>
              <a:endParaRPr lang="en-GB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B356F96-B2D1-4E4F-BBCB-AB82371BCF83}"/>
              </a:ext>
            </a:extLst>
          </p:cNvPr>
          <p:cNvSpPr txBox="1"/>
          <p:nvPr/>
        </p:nvSpPr>
        <p:spPr>
          <a:xfrm>
            <a:off x="1395046" y="58656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4B2FE-8E5E-4EED-8379-6DC30E705606}"/>
              </a:ext>
            </a:extLst>
          </p:cNvPr>
          <p:cNvSpPr txBox="1"/>
          <p:nvPr/>
        </p:nvSpPr>
        <p:spPr>
          <a:xfrm>
            <a:off x="3007874" y="4701305"/>
            <a:ext cx="5421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Late 3</a:t>
            </a:r>
            <a:r>
              <a:rPr lang="en-GB" sz="2000" b="1" baseline="30000" dirty="0"/>
              <a:t>rd</a:t>
            </a:r>
            <a:r>
              <a:rPr lang="en-GB" sz="2000" b="1" dirty="0"/>
              <a:t> year: To form a </a:t>
            </a:r>
            <a:r>
              <a:rPr lang="en-GB" sz="2000" b="1" dirty="0">
                <a:solidFill>
                  <a:srgbClr val="FF0000"/>
                </a:solidFill>
              </a:rPr>
              <a:t>reading list </a:t>
            </a:r>
            <a:r>
              <a:rPr lang="en-GB" sz="2000" b="1" dirty="0"/>
              <a:t>is recommend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219AB8B-CEF3-4781-9AF3-35CBD7992C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3672"/>
          <a:stretch/>
        </p:blipFill>
        <p:spPr>
          <a:xfrm>
            <a:off x="1951939" y="5420480"/>
            <a:ext cx="8067675" cy="1119371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2B1430-8D86-43E4-AE80-304AF67A8521}"/>
              </a:ext>
            </a:extLst>
          </p:cNvPr>
          <p:cNvCxnSpPr>
            <a:cxnSpLocks/>
          </p:cNvCxnSpPr>
          <p:nvPr/>
        </p:nvCxnSpPr>
        <p:spPr>
          <a:xfrm flipV="1">
            <a:off x="6288315" y="5144255"/>
            <a:ext cx="0" cy="9945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F5E457B7E5A543BF7738A14A56E2C2" ma:contentTypeVersion="13" ma:contentTypeDescription="Create a new document." ma:contentTypeScope="" ma:versionID="f16b25ce03f3bdc1d79a20502b10a714">
  <xsd:schema xmlns:xsd="http://www.w3.org/2001/XMLSchema" xmlns:xs="http://www.w3.org/2001/XMLSchema" xmlns:p="http://schemas.microsoft.com/office/2006/metadata/properties" xmlns:ns3="9d85822c-7088-45f2-a16f-669422b55626" xmlns:ns4="e23c19b6-ee04-447d-9a54-4ea7bb97d9d3" targetNamespace="http://schemas.microsoft.com/office/2006/metadata/properties" ma:root="true" ma:fieldsID="45fc11348c4f6f8fe520f6db6638e6a7" ns3:_="" ns4:_="">
    <xsd:import namespace="9d85822c-7088-45f2-a16f-669422b55626"/>
    <xsd:import namespace="e23c19b6-ee04-447d-9a54-4ea7bb97d9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5822c-7088-45f2-a16f-669422b55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c19b6-ee04-447d-9a54-4ea7bb97d9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11FF27-F597-4A26-A2FC-D7DD1E5E7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85822c-7088-45f2-a16f-669422b55626"/>
    <ds:schemaRef ds:uri="e23c19b6-ee04-447d-9a54-4ea7bb97d9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6D3A3A-DAA0-4484-9AF5-77B45A2F26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6713E3-7A49-43D1-95EA-15B15A25A791}">
  <ds:schemaRefs>
    <ds:schemaRef ds:uri="http://schemas.microsoft.com/office/2006/metadata/properties"/>
    <ds:schemaRef ds:uri="9d85822c-7088-45f2-a16f-669422b55626"/>
    <ds:schemaRef ds:uri="http://purl.org/dc/terms/"/>
    <ds:schemaRef ds:uri="http://schemas.openxmlformats.org/package/2006/metadata/core-properties"/>
    <ds:schemaRef ds:uri="e23c19b6-ee04-447d-9a54-4ea7bb97d9d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424</Words>
  <Application>Microsoft Office PowerPoint</Application>
  <PresentationFormat>Widescreen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Fang Liu</dc:creator>
  <cp:lastModifiedBy>Frances Hu</cp:lastModifiedBy>
  <cp:revision>43</cp:revision>
  <dcterms:created xsi:type="dcterms:W3CDTF">2022-07-22T10:18:07Z</dcterms:created>
  <dcterms:modified xsi:type="dcterms:W3CDTF">2022-07-28T13:00:55Z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0x0101004AF5E457B7E5A543BF7738A14A56E2C2</vt:lpwstr>
  </property>
</Properties>
</file>